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67" r:id="rId2"/>
    <p:sldId id="2539" r:id="rId3"/>
    <p:sldId id="2541" r:id="rId4"/>
    <p:sldId id="2542" r:id="rId5"/>
    <p:sldId id="2543" r:id="rId6"/>
    <p:sldId id="2544" r:id="rId7"/>
    <p:sldId id="2545" r:id="rId8"/>
    <p:sldId id="2556" r:id="rId9"/>
    <p:sldId id="2557" r:id="rId10"/>
    <p:sldId id="2546" r:id="rId11"/>
    <p:sldId id="2548" r:id="rId12"/>
    <p:sldId id="2549" r:id="rId13"/>
    <p:sldId id="2550" r:id="rId14"/>
    <p:sldId id="2561" r:id="rId15"/>
    <p:sldId id="2562" r:id="rId16"/>
    <p:sldId id="2563" r:id="rId17"/>
    <p:sldId id="2551" r:id="rId18"/>
    <p:sldId id="2553" r:id="rId19"/>
    <p:sldId id="2554" r:id="rId20"/>
    <p:sldId id="2565" r:id="rId21"/>
    <p:sldId id="2566" r:id="rId22"/>
    <p:sldId id="2567" r:id="rId23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7411EEA-EB42-B12B-B807-216659FE9EC7}"/>
              </a:ext>
            </a:extLst>
          </p:cNvPr>
          <p:cNvSpPr txBox="1"/>
          <p:nvPr userDrawn="1"/>
        </p:nvSpPr>
        <p:spPr>
          <a:xfrm>
            <a:off x="381000" y="381000"/>
            <a:ext cx="38100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模型解读；</a:t>
            </a:r>
            <a:r>
              <a:rPr lang="en-US" altLang="zh-CN"/>
              <a:t>@</a:t>
            </a:r>
            <a:r>
              <a:rPr lang="zh-CN" altLang="en-US"/>
              <a:t>专题集训；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网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知识网络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3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考点突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考点突破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36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型解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模型解读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2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专题集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专题集训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74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bin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bin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bin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bin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bin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bin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bin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bin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bin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bin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bin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268850"/>
            <a:ext cx="12192000" cy="256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第18章　平行四边形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18.2　平行四边形的判定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第1课时　平行四边形的判定（一）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6" name="yt_shape_10296"/>
          <p:cNvSpPr txBox="1"/>
          <p:nvPr/>
        </p:nvSpPr>
        <p:spPr>
          <a:xfrm>
            <a:off x="4393046" y="620805"/>
            <a:ext cx="3288208" cy="47705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100" b="0" i="0" u="none" spc="24866">
                <a:solidFill>
                  <a:srgbClr val="1EE3CF"/>
                </a:solidFill>
                <a:effectLst/>
                <a:latin typeface="Times New Roman" pitchFamily="31"/>
                <a:ea typeface="宋体" pitchFamily="31"/>
              </a:rPr>
              <a:t> </a:t>
            </a:r>
          </a:p>
        </p:txBody>
      </p:sp>
      <p:pic>
        <p:nvPicPr>
          <p:cNvPr id="10295" name="yt_image_10295" title="H_37.75">
            <a:extLst>
              <a:ext uri="">
                <a16:creationId xmlns:a14="http://schemas.microsoft.com/office/drawing/2010/main" xmlns:a16="http://schemas.microsoft.com/office/drawing/2014/main" xmlns:p14="http://schemas.microsoft.com/office/powerpoint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3046" y="656540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98" name="yt_shape_10298"/>
          <p:cNvSpPr txBox="1"/>
          <p:nvPr/>
        </p:nvSpPr>
        <p:spPr>
          <a:xfrm>
            <a:off x="540120" y="1186639"/>
            <a:ext cx="11492915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bde8b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0f13c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a781b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连结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EF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1_82f90"/>
              </a:rPr>
              <a:t>则图中阴影部分的面积</a:t>
            </a:r>
            <a:r>
              <a:rPr lang="zh-CN" altLang="zh-CN" sz="36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1_82f90"/>
              </a:rPr>
              <a:t>为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0299" name="yt_table_10299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170647"/>
              </p:ext>
            </p:extLst>
          </p:nvPr>
        </p:nvGraphicFramePr>
        <p:xfrm>
          <a:off x="540085" y="3344411"/>
          <a:ext cx="9787892" cy="2194560"/>
        </p:xfrm>
        <a:graphic>
          <a:graphicData uri="http://schemas.openxmlformats.org/drawingml/2006/table">
            <a:tbl>
              <a:tblPr/>
              <a:tblGrid>
                <a:gridCol w="9787892">
                  <a:extLst>
                    <a:ext uri="{9D8B030D-6E8A-4147-A177-3AD203B41FA5}">
                      <a16:colId xmlns:a16="http://schemas.microsoft.com/office/drawing/2014/main" val="100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24</a:t>
                      </a:r>
                    </a:p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20</a:t>
                      </a:r>
                    </a:p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18</a:t>
                      </a:r>
                    </a:p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16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F908AD68-50BF-CDBB-0B1B-1E51031AA719}"/>
              </a:ext>
            </a:extLst>
          </p:cNvPr>
          <p:cNvSpPr txBox="1"/>
          <p:nvPr/>
        </p:nvSpPr>
        <p:spPr>
          <a:xfrm>
            <a:off x="9984270" y="2846169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  <p:grpSp>
        <p:nvGrpSpPr>
          <p:cNvPr id="7" name="yt_shape_10301" title="H_189.8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554396" y="3483150"/>
            <a:ext cx="3464361" cy="2410860"/>
            <a:chOff x="0" y="0"/>
            <a:chExt cx="3464361" cy="2410860"/>
          </a:xfrm>
        </p:grpSpPr>
        <p:pic>
          <p:nvPicPr>
            <p:cNvPr id="8" name="yt_image_10301">
              <a:extLst>
                <a:ext uri="">
                  <a16:creationId xmlns:mc="http://schemas.openxmlformats.org/markup-compatibility/2006" xmlns:a14="http://schemas.microsoft.com/office/drawing/2010/main" xmlns:p14="http://schemas.microsoft.com/office/powerpoint/2010/main" xmlns:a16="http://schemas.microsoft.com/office/drawing/2014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202597" cy="18208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yt_shape_10303" descr="{&quot;rangeId&quot;:0,&quot;IgnoreLineSpacing&quot;:1}"/>
            <p:cNvSpPr txBox="1"/>
            <p:nvPr/>
          </p:nvSpPr>
          <p:spPr>
            <a:xfrm>
              <a:off x="119" y="1856862"/>
              <a:ext cx="3464242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7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　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5" name="yt_shape_10305"/>
          <p:cNvSpPr txBox="1"/>
          <p:nvPr/>
        </p:nvSpPr>
        <p:spPr>
          <a:xfrm>
            <a:off x="540119" y="1142212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d57fe,isEnd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的平分线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42f36,isEnd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的周长是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0306" name="yt_shape_10306" title="H_184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509532" y="2996970"/>
            <a:ext cx="3172935" cy="2348948"/>
            <a:chOff x="0" y="0"/>
            <a:chExt cx="3172935" cy="2348948"/>
          </a:xfrm>
        </p:grpSpPr>
        <p:pic>
          <p:nvPicPr>
            <p:cNvPr id="2" name="yt_image_10306">
              <a:extLst>
                <a:ext uri="">
                  <a16:creationId xmlns:a14="http://schemas.microsoft.com/office/drawing/2010/main" xmlns:a16="http://schemas.microsoft.com/office/drawing/2014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172935" cy="1758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08" name="yt_shape_10308" descr="{&quot;rangeId&quot;:0,&quot;IgnoreLineSpacing&quot;:1}"/>
            <p:cNvSpPr txBox="1"/>
            <p:nvPr/>
          </p:nvSpPr>
          <p:spPr>
            <a:xfrm>
              <a:off x="557995" y="17949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8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F49CC0F8-60C2-C7AE-6E51-BC4C11962141}"/>
              </a:ext>
            </a:extLst>
          </p:cNvPr>
          <p:cNvSpPr txBox="1"/>
          <p:nvPr/>
        </p:nvSpPr>
        <p:spPr>
          <a:xfrm>
            <a:off x="2744046" y="2192686"/>
            <a:ext cx="15659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8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 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cm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0" name="yt_shape_10310"/>
          <p:cNvSpPr txBox="1"/>
          <p:nvPr/>
        </p:nvSpPr>
        <p:spPr>
          <a:xfrm>
            <a:off x="540119" y="620805"/>
            <a:ext cx="11492915" cy="332398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分别是平行四边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12688,isEnd"/>
              </a:rPr>
              <a:t>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的中点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上的两点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74d9b,isEnd"/>
              </a:rPr>
              <a:t>且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与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则下列结论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e76fe,isEnd"/>
              </a:rPr>
              <a:t>＝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②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EGF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是平行四边形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6db4b,isEnd"/>
              </a:rPr>
              <a:t>④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zh-CN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AHE</a:t>
            </a:r>
            <a:r>
              <a:rPr lang="en-US" altLang="zh-CN" sz="3600" b="1" i="1" u="none" spc="375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zh-CN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CGF</a:t>
            </a:r>
            <a:r>
              <a:rPr lang="en-US" altLang="zh-CN" sz="3600" b="1" i="1" u="none" spc="375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其中正确的有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</a:t>
            </a:r>
            <a:r>
              <a:rPr sz="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610e2,isEnd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填序号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）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2385A94-16C9-7666-969C-C9BA60732CD3}"/>
              </a:ext>
            </a:extLst>
          </p:cNvPr>
          <p:cNvSpPr txBox="1"/>
          <p:nvPr/>
        </p:nvSpPr>
        <p:spPr>
          <a:xfrm>
            <a:off x="8641607" y="2768559"/>
            <a:ext cx="20152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①②④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grpSp>
        <p:nvGrpSpPr>
          <p:cNvPr id="4" name="yt_shape_10311" title="H_208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493576" y="3410811"/>
            <a:ext cx="3586000" cy="2653748"/>
            <a:chOff x="0" y="0"/>
            <a:chExt cx="3586000" cy="2653748"/>
          </a:xfrm>
        </p:grpSpPr>
        <p:pic>
          <p:nvPicPr>
            <p:cNvPr id="5" name="yt_image_10311">
              <a:extLst>
                <a:ext uri="">
                  <a16:creationId xmlns:a14="http://schemas.microsoft.com/office/drawing/2010/main" xmlns:a16="http://schemas.microsoft.com/office/drawing/2014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586000" cy="2063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yt_shape_10313" descr="{&quot;rangeId&quot;:0,&quot;IgnoreLineSpacing&quot;:1}"/>
            <p:cNvSpPr txBox="1"/>
            <p:nvPr/>
          </p:nvSpPr>
          <p:spPr>
            <a:xfrm>
              <a:off x="764527" y="20997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9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5" name="yt_shape_10315"/>
          <p:cNvSpPr txBox="1"/>
          <p:nvPr/>
        </p:nvSpPr>
        <p:spPr>
          <a:xfrm>
            <a:off x="540120" y="1142391"/>
            <a:ext cx="11100266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长沙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在四边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000" b="1" i="0" u="none" spc="375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8fe01"/>
              </a:rPr>
              <a:t>，</a:t>
            </a:r>
            <a:r>
              <a:rPr lang="en-US" altLang="zh-CN" sz="30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000" b="1" i="0" u="none" spc="375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0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 spc="375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 spc="375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f92f3"/>
              </a:rPr>
              <a:t>与</a:t>
            </a:r>
            <a:r>
              <a:rPr lang="en-US" altLang="zh-CN" sz="30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10316" name="yt_shape_10316" title="H_248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402706" y="2254616"/>
            <a:ext cx="3315057" cy="3156985"/>
            <a:chOff x="0" y="0"/>
            <a:chExt cx="3315057" cy="3156985"/>
          </a:xfrm>
        </p:grpSpPr>
        <p:pic>
          <p:nvPicPr>
            <p:cNvPr id="2" name="yt_image_10316">
              <a:extLst>
                <a:ext uri="">
                  <a16:creationId xmlns:a14="http://schemas.microsoft.com/office/drawing/2010/main" xmlns:mc="http://schemas.openxmlformats.org/markup-compatibility/2006" xmlns:a16="http://schemas.microsoft.com/office/drawing/2014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315057" cy="25669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18" name="yt_shape_10318" descr="{&quot;rangeId&quot;:0,&quot;IgnoreLineSpacing&quot;:1}"/>
            <p:cNvSpPr txBox="1"/>
            <p:nvPr/>
          </p:nvSpPr>
          <p:spPr>
            <a:xfrm>
              <a:off x="514781" y="2602987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0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0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0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10</a:t>
              </a:r>
              <a:r>
                <a:rPr lang="zh-CN" altLang="zh-CN" sz="30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0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6" name="yt_shape_10320"/>
          <p:cNvSpPr txBox="1"/>
          <p:nvPr/>
        </p:nvSpPr>
        <p:spPr>
          <a:xfrm>
            <a:off x="540120" y="2537019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为平行四边形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endParaRPr lang="en-US" altLang="zh-CN" sz="3000" b="1" i="0" u="none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</p:txBody>
      </p:sp>
      <p:sp>
        <p:nvSpPr>
          <p:cNvPr id="7" name="yt_shape_10321"/>
          <p:cNvSpPr txBox="1"/>
          <p:nvPr/>
        </p:nvSpPr>
        <p:spPr>
          <a:xfrm>
            <a:off x="540000" y="2963171"/>
            <a:ext cx="9520235" cy="276998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AF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∵∠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AG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AG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∵∠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AF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为平行四边形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0" name="yt_shape_10320"/>
          <p:cNvSpPr txBox="1"/>
          <p:nvPr/>
        </p:nvSpPr>
        <p:spPr>
          <a:xfrm>
            <a:off x="540120" y="1284613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13f0f"/>
              </a:rPr>
              <a:t>G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的面积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4" name="yt_shape_10316" title="H_248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505146" y="2132910"/>
            <a:ext cx="3315057" cy="3156985"/>
            <a:chOff x="0" y="0"/>
            <a:chExt cx="3315057" cy="3156985"/>
          </a:xfrm>
        </p:grpSpPr>
        <p:pic>
          <p:nvPicPr>
            <p:cNvPr id="5" name="yt_image_10316">
              <a:extLst>
                <a:ext uri="">
                  <a16:creationId xmlns:a14="http://schemas.microsoft.com/office/drawing/2010/main" xmlns:mc="http://schemas.openxmlformats.org/markup-compatibility/2006" xmlns:a16="http://schemas.microsoft.com/office/drawing/2014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315057" cy="25669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yt_shape_10318" descr="{&quot;rangeId&quot;:0,&quot;IgnoreLineSpacing&quot;:1}"/>
            <p:cNvSpPr txBox="1"/>
            <p:nvPr/>
          </p:nvSpPr>
          <p:spPr>
            <a:xfrm>
              <a:off x="514781" y="2602987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0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0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0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10</a:t>
              </a:r>
              <a:r>
                <a:rPr lang="zh-CN" altLang="zh-CN" sz="30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0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2" name="yt_shape_10322"/>
          <p:cNvSpPr txBox="1"/>
          <p:nvPr/>
        </p:nvSpPr>
        <p:spPr>
          <a:xfrm>
            <a:off x="540000" y="540000"/>
            <a:ext cx="999632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323" name="yt_shape_10323"/>
              <p:cNvSpPr txBox="1"/>
              <p:nvPr/>
            </p:nvSpPr>
            <p:spPr>
              <a:xfrm>
                <a:off x="540000" y="1144786"/>
                <a:ext cx="9531584" cy="633571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G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G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5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𝑫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𝑮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𝑮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0323" name="yt_shape_10323" descr="{&quot;rangeId&quot;:36,&quot;color&quot;:&quot;R&quot;,&quot;mathAnswerShape&quot;:1}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1144786"/>
                <a:ext cx="9531584" cy="633571"/>
              </a:xfrm>
              <a:prstGeom prst="rect">
                <a:avLst/>
              </a:prstGeom>
              <a:blipFill>
                <a:blip r:embed="rId2"/>
                <a:stretch>
                  <a:fillRect l="-2943" t="-13462" r="-2111" b="-4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25" name="yt_shape_10325"/>
          <p:cNvSpPr txBox="1"/>
          <p:nvPr/>
        </p:nvSpPr>
        <p:spPr>
          <a:xfrm>
            <a:off x="540000" y="1829145"/>
            <a:ext cx="644888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为平行四边形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326" name="yt_shape_10326"/>
          <p:cNvSpPr txBox="1"/>
          <p:nvPr/>
        </p:nvSpPr>
        <p:spPr>
          <a:xfrm>
            <a:off x="540000" y="2433931"/>
            <a:ext cx="579325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327" name="yt_shape_10327"/>
          <p:cNvSpPr txBox="1"/>
          <p:nvPr/>
        </p:nvSpPr>
        <p:spPr>
          <a:xfrm>
            <a:off x="540000" y="3038717"/>
            <a:ext cx="794448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如答案图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过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点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作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于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点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328" name="yt_shape_10328"/>
          <p:cNvSpPr txBox="1"/>
          <p:nvPr/>
        </p:nvSpPr>
        <p:spPr>
          <a:xfrm>
            <a:off x="540000" y="3643503"/>
            <a:ext cx="558967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DH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</p:txBody>
      </p:sp>
      <p:sp>
        <p:nvSpPr>
          <p:cNvPr id="10329" name="yt_shape_10329"/>
          <p:cNvSpPr txBox="1"/>
          <p:nvPr/>
        </p:nvSpPr>
        <p:spPr>
          <a:xfrm>
            <a:off x="540000" y="4248289"/>
            <a:ext cx="561692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∵∠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330" name="yt_shape_10330"/>
          <p:cNvSpPr txBox="1"/>
          <p:nvPr/>
        </p:nvSpPr>
        <p:spPr>
          <a:xfrm>
            <a:off x="540120" y="4853075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  <a:sym typeface="_⨹_1_61303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pic>
        <p:nvPicPr>
          <p:cNvPr id="10" name="yt_image_10341" title="H_202.12495">
            <a:extLst>
              <a:ext uri="">
                <a16:creationId xmlns:a14="http://schemas.microsoft.com/office/drawing/2010/main" xmlns:mc="http://schemas.openxmlformats.org/markup-compatibility/2006" xmlns:a16="http://schemas.microsoft.com/office/drawing/2014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56150" y="1842754"/>
            <a:ext cx="3013688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yt_shape_10343"/>
          <p:cNvSpPr txBox="1"/>
          <p:nvPr/>
        </p:nvSpPr>
        <p:spPr>
          <a:xfrm>
            <a:off x="8414055" y="4218938"/>
            <a:ext cx="231634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3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3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22" grpId="0" build="allAtOnce"/>
      <p:bldP spid="10323" grpId="0" build="allAtOnce"/>
      <p:bldP spid="10325" grpId="0" build="allAtOnce"/>
      <p:bldP spid="10326" grpId="0" build="allAtOnce"/>
      <p:bldP spid="10327" grpId="0" build="allAtOnce"/>
      <p:bldP spid="10328" grpId="0" build="allAtOnce"/>
      <p:bldP spid="10329" grpId="0" build="allAtOnce"/>
      <p:bldP spid="10330" grpId="0" build="allAtOnce"/>
      <p:bldP spid="11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yt_image_10341" title="H_202.12495">
            <a:extLst>
              <a:ext uri="">
                <a16:creationId xmlns:a14="http://schemas.microsoft.com/office/drawing/2010/main" xmlns:mc="http://schemas.openxmlformats.org/markup-compatibility/2006" xmlns:a16="http://schemas.microsoft.com/office/drawing/2014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90473" y="574010"/>
            <a:ext cx="3315057" cy="256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1" name="yt_shape_10331"/>
          <p:cNvSpPr txBox="1"/>
          <p:nvPr/>
        </p:nvSpPr>
        <p:spPr>
          <a:xfrm>
            <a:off x="540000" y="332785"/>
            <a:ext cx="758060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∵∠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332" name="yt_shape_10332"/>
              <p:cNvSpPr txBox="1"/>
              <p:nvPr/>
            </p:nvSpPr>
            <p:spPr>
              <a:xfrm>
                <a:off x="540000" y="937571"/>
                <a:ext cx="8792472" cy="797591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3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3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3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3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3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3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H</a:t>
                </a:r>
                <a:r>
                  <a:rPr lang="zh-CN" altLang="zh-CN" sz="33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3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3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3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3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3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3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3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3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3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H</a:t>
                </a:r>
                <a:r>
                  <a:rPr lang="zh-CN" altLang="zh-CN" sz="33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3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3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3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3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3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3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3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3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3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0332" name="yt_shape_103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937571"/>
                <a:ext cx="8792472" cy="797591"/>
              </a:xfrm>
              <a:prstGeom prst="rect">
                <a:avLst/>
              </a:prstGeom>
              <a:blipFill>
                <a:blip r:embed="rId3"/>
                <a:stretch>
                  <a:fillRect l="-2913" t="-6107" b="-83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34" name="yt_shape_10334"/>
              <p:cNvSpPr txBox="1"/>
              <p:nvPr/>
            </p:nvSpPr>
            <p:spPr>
              <a:xfrm>
                <a:off x="540000" y="1785950"/>
                <a:ext cx="8224111" cy="1235788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3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33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Rt</a:t>
                </a:r>
                <a:r>
                  <a:rPr lang="en-US" altLang="zh-CN" sz="33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3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CG</a:t>
                </a:r>
                <a:r>
                  <a:rPr lang="en-US" altLang="zh-CN" sz="33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3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和</a:t>
                </a:r>
                <a:r>
                  <a:rPr lang="en-US" altLang="zh-CN" sz="33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Rt</a:t>
                </a:r>
                <a:r>
                  <a:rPr lang="en-US" altLang="zh-CN" sz="33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3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CG</a:t>
                </a:r>
                <a:r>
                  <a:rPr lang="en-US" altLang="zh-CN" sz="33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H</a:t>
                </a:r>
                <a:r>
                  <a:rPr lang="zh-CN" altLang="zh-CN" sz="33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3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3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3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3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3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𝑪𝑮</m:t>
                            </m:r>
                            <m:r>
                              <a:rPr lang="zh-CN" altLang="zh-CN" sz="33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3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𝑪𝑮</m:t>
                            </m:r>
                            <m:r>
                              <m:rPr>
                                <m:nor/>
                              </m:rPr>
                              <a:rPr lang="zh-CN" altLang="zh-CN" sz="33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3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3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𝑪𝑬</m:t>
                            </m:r>
                            <m:r>
                              <a:rPr lang="zh-CN" altLang="zh-CN" sz="33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3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𝑪𝑯</m:t>
                            </m:r>
                            <m:r>
                              <m:rPr>
                                <m:nor/>
                              </m:rPr>
                              <a:rPr lang="zh-CN" altLang="zh-CN" sz="33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33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0334" name="yt_shape_103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1785950"/>
                <a:ext cx="8224111" cy="1235788"/>
              </a:xfrm>
              <a:prstGeom prst="rect">
                <a:avLst/>
              </a:prstGeom>
              <a:blipFill>
                <a:blip r:embed="rId4"/>
                <a:stretch>
                  <a:fillRect l="-31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36" name="yt_shape_10336"/>
          <p:cNvSpPr txBox="1"/>
          <p:nvPr/>
        </p:nvSpPr>
        <p:spPr>
          <a:xfrm>
            <a:off x="540000" y="3072526"/>
            <a:ext cx="1035219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Rt</a:t>
            </a: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CG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Rt</a:t>
            </a: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CG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L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3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），</a:t>
            </a:r>
            <a:endParaRPr lang="en-US" altLang="zh-CN" sz="33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337" name="yt_shape_10337"/>
          <p:cNvSpPr txBox="1"/>
          <p:nvPr/>
        </p:nvSpPr>
        <p:spPr>
          <a:xfrm>
            <a:off x="3613942" y="3677312"/>
            <a:ext cx="370614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设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338" name="yt_shape_10338"/>
          <p:cNvSpPr txBox="1"/>
          <p:nvPr/>
        </p:nvSpPr>
        <p:spPr>
          <a:xfrm>
            <a:off x="540000" y="4282098"/>
            <a:ext cx="1050768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10339" name="yt_shape_10339"/>
          <p:cNvSpPr txBox="1"/>
          <p:nvPr/>
        </p:nvSpPr>
        <p:spPr>
          <a:xfrm>
            <a:off x="540000" y="4886884"/>
            <a:ext cx="1106553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得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340" name="yt_shape_10340"/>
          <p:cNvSpPr txBox="1"/>
          <p:nvPr/>
        </p:nvSpPr>
        <p:spPr>
          <a:xfrm>
            <a:off x="540000" y="5491670"/>
            <a:ext cx="718465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zh-CN" altLang="zh-CN" sz="3300" b="1" i="0" u="none" baseline="-250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300" b="1" i="0" u="none" spc="375" baseline="-250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300" b="1" i="1" u="none" baseline="-25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300" b="1" i="1" u="none" spc="375" baseline="-25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16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11" name="yt_shape_10343"/>
          <p:cNvSpPr txBox="1"/>
          <p:nvPr/>
        </p:nvSpPr>
        <p:spPr>
          <a:xfrm>
            <a:off x="8616175" y="3293790"/>
            <a:ext cx="231634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3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1" grpId="0" build="allAtOnce"/>
      <p:bldP spid="10332" grpId="0" build="allAtOnce"/>
      <p:bldP spid="10334" grpId="0" build="allAtOnce"/>
      <p:bldP spid="10336" grpId="0" build="allAtOnce"/>
      <p:bldP spid="10337" grpId="0" build="allAtOnce"/>
      <p:bldP spid="10338" grpId="0" build="allAtOnce"/>
      <p:bldP spid="10339" grpId="0" build="allAtOnce"/>
      <p:bldP spid="10340" grpId="0" build="allAtOnce"/>
      <p:bldP spid="11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5" name="yt_shape_10345"/>
          <p:cNvSpPr txBox="1"/>
          <p:nvPr/>
        </p:nvSpPr>
        <p:spPr>
          <a:xfrm>
            <a:off x="540119" y="600151"/>
            <a:ext cx="3801810" cy="507831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0" i="0" u="none" spc="28821">
                <a:solidFill>
                  <a:srgbClr val="1EE3CF"/>
                </a:solidFill>
                <a:effectLst/>
                <a:latin typeface="Times New Roman" pitchFamily="33"/>
                <a:ea typeface="宋体" pitchFamily="33"/>
              </a:rPr>
              <a:t> </a:t>
            </a:r>
          </a:p>
        </p:txBody>
      </p:sp>
      <p:pic>
        <p:nvPicPr>
          <p:cNvPr id="10344" name="yt_image_10344" title="H_40.12496">
            <a:extLst>
              <a:ext uri="">
                <a16:creationId xmlns:a14="http://schemas.microsoft.com/office/drawing/2010/main" xmlns:a16="http://schemas.microsoft.com/office/drawing/2014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8734" y="620805"/>
            <a:ext cx="3764257" cy="50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47" name="yt_shape_10347"/>
          <p:cNvSpPr txBox="1"/>
          <p:nvPr/>
        </p:nvSpPr>
        <p:spPr>
          <a:xfrm>
            <a:off x="3548027" y="1181063"/>
            <a:ext cx="509594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敢于挑战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突破自我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5" name="yt_shape_10348"/>
          <p:cNvSpPr txBox="1"/>
          <p:nvPr/>
        </p:nvSpPr>
        <p:spPr>
          <a:xfrm>
            <a:off x="540119" y="1761055"/>
            <a:ext cx="11492915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e1bcc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都是等边三角形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e1c90"/>
              </a:rPr>
              <a:t>下列结论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②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是平行四边形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3f061"/>
              </a:rPr>
              <a:t>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110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④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zh-CN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AEF</a:t>
            </a:r>
            <a:r>
              <a:rPr lang="en-US" altLang="zh-CN" sz="3600" b="1" i="1" u="none" spc="375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1bcb0"/>
              </a:rPr>
              <a:t>正确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1bcb0"/>
              </a:rPr>
              <a:t>的个数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1bcb0"/>
              </a:rPr>
              <a:t>是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6" name="yt_table_10352_skip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3367624"/>
              </p:ext>
            </p:extLst>
          </p:nvPr>
        </p:nvGraphicFramePr>
        <p:xfrm>
          <a:off x="540085" y="4509075"/>
          <a:ext cx="8508119" cy="548640"/>
        </p:xfrm>
        <a:graphic>
          <a:graphicData uri="http://schemas.openxmlformats.org/drawingml/2006/table">
            <a:tbl>
              <a:tblPr/>
              <a:tblGrid>
                <a:gridCol w="1496586">
                  <a:extLst>
                    <a:ext uri="{9D8B030D-6E8A-4147-A177-3AD203B41FA5}">
                      <a16:colId xmlns:a16="http://schemas.microsoft.com/office/drawing/2014/main" val="10044"/>
                    </a:ext>
                  </a:extLst>
                </a:gridCol>
                <a:gridCol w="1544634">
                  <a:extLst>
                    <a:ext uri="{9D8B030D-6E8A-4147-A177-3AD203B41FA5}">
                      <a16:colId xmlns:a16="http://schemas.microsoft.com/office/drawing/2014/main" val="10045"/>
                    </a:ext>
                  </a:extLst>
                </a:gridCol>
                <a:gridCol w="1544634">
                  <a:extLst>
                    <a:ext uri="{9D8B030D-6E8A-4147-A177-3AD203B41FA5}">
                      <a16:colId xmlns:a16="http://schemas.microsoft.com/office/drawing/2014/main" val="10046"/>
                    </a:ext>
                  </a:extLst>
                </a:gridCol>
                <a:gridCol w="3922265">
                  <a:extLst>
                    <a:ext uri="{9D8B030D-6E8A-4147-A177-3AD203B41FA5}">
                      <a16:colId xmlns:a16="http://schemas.microsoft.com/office/drawing/2014/main" val="1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个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2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个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3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个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4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个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grpSp>
        <p:nvGrpSpPr>
          <p:cNvPr id="7" name="yt_shape_10349_skip" title="H_200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040135" y="3501942"/>
            <a:ext cx="2643990" cy="2547385"/>
            <a:chOff x="0" y="0"/>
            <a:chExt cx="2643990" cy="2547385"/>
          </a:xfrm>
        </p:grpSpPr>
        <p:pic>
          <p:nvPicPr>
            <p:cNvPr id="8" name="yt_image_10349">
              <a:extLst>
                <a:ext uri="">
                  <a16:creationId xmlns:mc="http://schemas.openxmlformats.org/markup-compatibility/2006" xmlns:a14="http://schemas.microsoft.com/office/drawing/2010/main" xmlns:p14="http://schemas.microsoft.com/office/powerpoint/2010/main" xmlns:a16="http://schemas.microsoft.com/office/drawing/2014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643990" cy="19573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yt_shape_10351" descr="{&quot;rangeId&quot;:0,&quot;IgnoreLineSpacing&quot;:1}"/>
            <p:cNvSpPr txBox="1"/>
            <p:nvPr/>
          </p:nvSpPr>
          <p:spPr>
            <a:xfrm>
              <a:off x="195355" y="1993387"/>
              <a:ext cx="2289280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11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id="{888CBECF-37A3-E107-7353-DF432E4D0F98}"/>
              </a:ext>
            </a:extLst>
          </p:cNvPr>
          <p:cNvSpPr txBox="1"/>
          <p:nvPr/>
        </p:nvSpPr>
        <p:spPr>
          <a:xfrm>
            <a:off x="4172649" y="3914786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4" name="yt_shape_10354"/>
          <p:cNvSpPr txBox="1"/>
          <p:nvPr/>
        </p:nvSpPr>
        <p:spPr>
          <a:xfrm>
            <a:off x="540119" y="660430"/>
            <a:ext cx="11492915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69c80,isEnd"/>
              </a:rPr>
              <a:t>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动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Q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d9184,isEnd"/>
              </a:rPr>
              <a:t>同时出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发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以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cm/s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的速度由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向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运动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Q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以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05bd5,isEnd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cm/s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的速度由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向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运动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后四边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cccf3,isEnd"/>
              </a:rPr>
              <a:t>形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ABQ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为平行四边形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0355" name="yt_shape_10355" title="H_173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5005307" y="3573463"/>
            <a:ext cx="2314736" cy="2204485"/>
            <a:chOff x="-85372" y="0"/>
            <a:chExt cx="2314736" cy="2204485"/>
          </a:xfrm>
        </p:grpSpPr>
        <p:pic>
          <p:nvPicPr>
            <p:cNvPr id="2" name="yt_image_10355">
              <a:extLst>
                <a:ext uri="">
                  <a16:creationId xmlns:a14="http://schemas.microsoft.com/office/drawing/2010/main" xmlns:a16="http://schemas.microsoft.com/office/drawing/2014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114750" cy="16144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57" name="yt_shape_10357" descr="{&quot;rangeId&quot;:0,&quot;IgnoreLineSpacing&quot;:1}"/>
            <p:cNvSpPr txBox="1"/>
            <p:nvPr/>
          </p:nvSpPr>
          <p:spPr>
            <a:xfrm>
              <a:off x="-85372" y="1650487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12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8DFCF031-97A7-1D65-A663-62FB60AF20C6}"/>
              </a:ext>
            </a:extLst>
          </p:cNvPr>
          <p:cNvSpPr txBox="1"/>
          <p:nvPr/>
        </p:nvSpPr>
        <p:spPr>
          <a:xfrm>
            <a:off x="7644657" y="2259544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2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9" name="yt_shape_10359"/>
          <p:cNvSpPr txBox="1"/>
          <p:nvPr/>
        </p:nvSpPr>
        <p:spPr>
          <a:xfrm>
            <a:off x="540119" y="803474"/>
            <a:ext cx="11492915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8369c"/>
              </a:rPr>
              <a:t>以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为腰作等腰三角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a3048"/>
              </a:rPr>
              <a:t>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5fa1f"/>
              </a:rPr>
              <a:t>的延长线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grpSp>
        <p:nvGrpSpPr>
          <p:cNvPr id="3" name="yt_shape_10362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5015925" y="3579853"/>
            <a:ext cx="2929452" cy="2226710"/>
            <a:chOff x="0" y="0"/>
            <a:chExt cx="2929452" cy="2226710"/>
          </a:xfrm>
        </p:grpSpPr>
        <p:pic>
          <p:nvPicPr>
            <p:cNvPr id="4" name="yt_image_10362" descr="{&quot;rangeId&quot;:0,&quot;⚘_3&quot;:1}">
              <a:extLst>
                <a:ext uri="">
                  <a16:creationId xmlns:a14="http://schemas.microsoft.com/office/drawing/2010/main" xmlns:a16="http://schemas.microsoft.com/office/drawing/2014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929452" cy="1636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364" descr="{&quot;rangeId&quot;:0,&quot;IgnoreLineSpacing&quot;:1}"/>
            <p:cNvSpPr txBox="1"/>
            <p:nvPr/>
          </p:nvSpPr>
          <p:spPr>
            <a:xfrm>
              <a:off x="321979" y="1672712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13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yt_image_10244">
            <a:extLst>
              <a:ext uri="">
                <a16:creationId xmlns:a14="http://schemas.microsoft.com/office/drawing/2010/main" xmlns:a16="http://schemas.microsoft.com/office/drawing/2014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8184" y="540000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6" name="yt_shape_10246"/>
          <p:cNvSpPr txBox="1"/>
          <p:nvPr/>
        </p:nvSpPr>
        <p:spPr>
          <a:xfrm>
            <a:off x="540119" y="1019319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/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河北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依据所标数据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9_9acac"/>
              </a:rPr>
              <a:t>下列一定为平行四边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10247" name="yt_shape_10247"/>
          <p:cNvSpPr txBox="1"/>
          <p:nvPr/>
        </p:nvSpPr>
        <p:spPr>
          <a:xfrm>
            <a:off x="540000" y="2178103"/>
            <a:ext cx="3829575" cy="1423467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/>
            <a:r>
              <a:rPr lang="en-US" altLang="zh-CN" sz="8150" b="0" i="0" u="none">
                <a:solidFill>
                  <a:srgbClr val="1EE3CF"/>
                </a:solidFill>
                <a:effectLst/>
                <a:latin typeface="Times New Roman" pitchFamily="82"/>
                <a:ea typeface="Times New Roman" pitchFamily="82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       </a:t>
            </a:r>
            <a:r>
              <a:rPr lang="en-US" altLang="zh-CN" sz="3200" b="0" i="0" u="none">
                <a:solidFill>
                  <a:srgbClr val="1EE3CF"/>
                </a:solidFill>
                <a:effectLst/>
                <a:latin typeface="Times New Roman" pitchFamily="32"/>
                <a:ea typeface="宋体" pitchFamily="32"/>
                <a:sym typeface="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	</a:t>
            </a:r>
            <a:r>
              <a:rPr lang="en-US" altLang="zh-CN" sz="9250" b="0" i="0" u="none">
                <a:solidFill>
                  <a:srgbClr val="1EE3CF"/>
                </a:solidFill>
                <a:effectLst/>
                <a:latin typeface="Times New Roman" pitchFamily="92"/>
                <a:ea typeface="Times New Roman" pitchFamily="92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         </a:t>
            </a:r>
            <a:r>
              <a:rPr lang="en-US" altLang="zh-CN" sz="2200" b="0" i="0" u="none">
                <a:solidFill>
                  <a:srgbClr val="1EE3CF"/>
                </a:solidFill>
                <a:effectLst/>
                <a:latin typeface="Times New Roman" pitchFamily="22"/>
                <a:ea typeface="宋体" pitchFamily="22"/>
                <a:sym typeface=""/>
              </a:rPr>
              <a:t> </a:t>
            </a:r>
          </a:p>
        </p:txBody>
      </p:sp>
      <p:sp>
        <p:nvSpPr>
          <p:cNvPr id="10248" name="yt_shape_10248"/>
          <p:cNvSpPr txBox="1"/>
          <p:nvPr/>
        </p:nvSpPr>
        <p:spPr>
          <a:xfrm>
            <a:off x="3383727" y="3787378"/>
            <a:ext cx="118622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tabLst>
                <a:tab pos="870102" algn="l"/>
              </a:tabLst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1150" b="0" i="0" u="none">
                <a:solidFill>
                  <a:srgbClr val="000000"/>
                </a:solidFill>
                <a:effectLst/>
                <a:latin typeface="宋体" pitchFamily="12"/>
                <a:ea typeface="宋体" pitchFamily="12"/>
              </a:rPr>
              <a:t>	</a:t>
            </a:r>
            <a:r>
              <a:rPr lang="en-US" altLang="zh-CN" sz="1150" b="0" i="0" u="none" smtClean="0">
                <a:solidFill>
                  <a:srgbClr val="000000"/>
                </a:solidFill>
                <a:effectLst/>
                <a:latin typeface="宋体" pitchFamily="12"/>
                <a:ea typeface="宋体" pitchFamily="12"/>
              </a:rPr>
              <a:t>                                   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endParaRPr lang="en-US" altLang="zh-CN" sz="3600" b="1" i="0" u="none">
              <a:solidFill>
                <a:srgbClr val="000000"/>
              </a:solidFill>
              <a:effectLst/>
              <a:latin typeface="Times New Roman" pitchFamily="36"/>
              <a:ea typeface="宋体" pitchFamily="36"/>
            </a:endParaRPr>
          </a:p>
        </p:txBody>
      </p:sp>
      <p:sp>
        <p:nvSpPr>
          <p:cNvPr id="10249" name="yt_shape_10249"/>
          <p:cNvSpPr txBox="1"/>
          <p:nvPr/>
        </p:nvSpPr>
        <p:spPr>
          <a:xfrm>
            <a:off x="540000" y="4257144"/>
            <a:ext cx="3436838" cy="216982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/>
            <a:r>
              <a:rPr lang="en-US" altLang="zh-CN" sz="14100" b="0" i="0" u="none">
                <a:solidFill>
                  <a:srgbClr val="1EE3CF"/>
                </a:solidFill>
                <a:effectLst/>
                <a:latin typeface="Times New Roman" pitchFamily="127"/>
                <a:ea typeface="Times New Roman" pitchFamily="127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  </a:t>
            </a:r>
            <a:r>
              <a:rPr lang="en-US" altLang="zh-CN" sz="1600" b="0" i="0" u="none">
                <a:solidFill>
                  <a:srgbClr val="1EE3CF"/>
                </a:solidFill>
                <a:effectLst/>
                <a:latin typeface="Times New Roman" pitchFamily="16"/>
                <a:ea typeface="宋体" pitchFamily="16"/>
                <a:sym typeface="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	</a:t>
            </a:r>
            <a:r>
              <a:rPr lang="en-US" altLang="zh-CN" sz="12000" b="0" i="0" u="none">
                <a:solidFill>
                  <a:srgbClr val="1EE3CF"/>
                </a:solidFill>
                <a:effectLst/>
                <a:latin typeface="Times New Roman" pitchFamily="120"/>
                <a:ea typeface="Times New Roman" pitchFamily="120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     </a:t>
            </a:r>
            <a:r>
              <a:rPr lang="en-US" altLang="zh-CN" sz="1600" b="0" i="0" u="none">
                <a:solidFill>
                  <a:srgbClr val="1EE3CF"/>
                </a:solidFill>
                <a:effectLst/>
                <a:latin typeface="Times New Roman" pitchFamily="16"/>
                <a:ea typeface="宋体" pitchFamily="16"/>
                <a:sym typeface=""/>
              </a:rPr>
              <a:t> </a:t>
            </a:r>
          </a:p>
        </p:txBody>
      </p:sp>
      <p:pic>
        <p:nvPicPr>
          <p:cNvPr id="3" name="yt_shape_1731372772756">
            <a:extLst>
              <a:ext uri="{FF2B5EF4-FFF2-40B4-BE49-F238E27FC236}">
                <a16:creationId xmlns:a16="http://schemas.microsoft.com/office/drawing/2014/main" id="{1A22F03B-FF8B-0C70-276C-B85C5B0908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502" y="2711466"/>
            <a:ext cx="1732152" cy="974336"/>
          </a:xfrm>
          <a:prstGeom prst="rect">
            <a:avLst/>
          </a:prstGeom>
        </p:spPr>
      </p:pic>
      <p:pic>
        <p:nvPicPr>
          <p:cNvPr id="5" name="yt_shape_1731372772783">
            <a:extLst>
              <a:ext uri="{FF2B5EF4-FFF2-40B4-BE49-F238E27FC236}">
                <a16:creationId xmlns:a16="http://schemas.microsoft.com/office/drawing/2014/main" id="{74060646-46F9-D5DA-ED68-DA5838AFBA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615" y="2565904"/>
            <a:ext cx="1963927" cy="1119898"/>
          </a:xfrm>
          <a:prstGeom prst="rect">
            <a:avLst/>
          </a:prstGeom>
        </p:spPr>
      </p:pic>
      <p:pic>
        <p:nvPicPr>
          <p:cNvPr id="7" name="yt_shape_1731372772859">
            <a:extLst>
              <a:ext uri="{FF2B5EF4-FFF2-40B4-BE49-F238E27FC236}">
                <a16:creationId xmlns:a16="http://schemas.microsoft.com/office/drawing/2014/main" id="{709110CE-E83A-F62A-8C36-96BB7978A06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503" y="2353331"/>
            <a:ext cx="1298767" cy="1507699"/>
          </a:xfrm>
          <a:prstGeom prst="rect">
            <a:avLst/>
          </a:prstGeom>
        </p:spPr>
      </p:pic>
      <p:pic>
        <p:nvPicPr>
          <p:cNvPr id="9" name="yt_shape_1731372772889">
            <a:extLst>
              <a:ext uri="{FF2B5EF4-FFF2-40B4-BE49-F238E27FC236}">
                <a16:creationId xmlns:a16="http://schemas.microsoft.com/office/drawing/2014/main" id="{CAB084B6-80D0-0DDF-3A46-95E3BCFBB37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8230" y="2487101"/>
            <a:ext cx="1574992" cy="1373929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A8F916D0-61F7-2C85-DFE2-A9ADE40F7CD5}"/>
              </a:ext>
            </a:extLst>
          </p:cNvPr>
          <p:cNvSpPr txBox="1"/>
          <p:nvPr/>
        </p:nvSpPr>
        <p:spPr>
          <a:xfrm>
            <a:off x="2744046" y="1521153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5" name="yt_shape_10250"/>
          <p:cNvSpPr txBox="1"/>
          <p:nvPr/>
        </p:nvSpPr>
        <p:spPr>
          <a:xfrm>
            <a:off x="6967425" y="3789025"/>
            <a:ext cx="395291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tabLst>
                <a:tab pos="870102" algn="l"/>
              </a:tabLst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1150" b="0" i="0" u="none">
                <a:solidFill>
                  <a:srgbClr val="000000"/>
                </a:solidFill>
                <a:effectLst/>
                <a:latin typeface="宋体" pitchFamily="12"/>
                <a:ea typeface="宋体" pitchFamily="12"/>
              </a:rPr>
              <a:t>	</a:t>
            </a:r>
            <a:r>
              <a:rPr lang="en-US" altLang="zh-CN" sz="1150" b="0" i="0" u="none" smtClean="0">
                <a:solidFill>
                  <a:srgbClr val="000000"/>
                </a:solidFill>
                <a:effectLst/>
                <a:latin typeface="宋体" pitchFamily="12"/>
                <a:ea typeface="宋体" pitchFamily="12"/>
              </a:rPr>
              <a:t>                     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endParaRPr lang="en-US" altLang="zh-CN" sz="3600" b="1" i="0" u="none">
              <a:solidFill>
                <a:srgbClr val="000000"/>
              </a:solidFill>
              <a:effectLst/>
              <a:latin typeface="Times New Roman" pitchFamily="36"/>
              <a:ea typeface="宋体" pitchFamily="36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t_shape_10361"/>
          <p:cNvSpPr txBox="1"/>
          <p:nvPr/>
        </p:nvSpPr>
        <p:spPr>
          <a:xfrm>
            <a:off x="540119" y="548800"/>
            <a:ext cx="9516156" cy="54723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180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是等腰三角形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180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4bf19"/>
              </a:rPr>
              <a:t>＝</a:t>
            </a:r>
            <a:r>
              <a:rPr lang="en-US" altLang="zh-CN" sz="30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1d36a"/>
              </a:rPr>
              <a:t>－</a:t>
            </a:r>
            <a:r>
              <a:rPr lang="en-US" altLang="zh-CN" sz="30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即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endParaRPr lang="en-US" altLang="zh-CN" sz="3000" b="1" i="1" u="none" smtClean="0">
              <a:solidFill>
                <a:srgbClr val="FF0000"/>
              </a:solidFill>
              <a:effectLst/>
              <a:latin typeface="Times New Roman" pitchFamily="36"/>
              <a:ea typeface="宋体" pitchFamily="36"/>
            </a:endParaRPr>
          </a:p>
          <a:p>
            <a:pPr lvl="0" hangingPunct="0"/>
            <a:r>
              <a:rPr lang="zh-CN" altLang="zh-CN" sz="30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在</a:t>
            </a:r>
            <a:r>
              <a:rPr lang="en-US" altLang="zh-CN" sz="3000" b="1" spc="375">
                <a:solidFill>
                  <a:srgbClr val="FF0000"/>
                </a:solidFill>
                <a:latin typeface="Cambria Math" pitchFamily="36"/>
                <a:ea typeface="Cambria Math" pitchFamily="36"/>
              </a:rPr>
              <a:t>△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BA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和</a:t>
            </a:r>
            <a:r>
              <a:rPr lang="en-US" altLang="zh-CN" sz="3000" b="1" spc="375">
                <a:solidFill>
                  <a:srgbClr val="FF0000"/>
                </a:solidFill>
                <a:latin typeface="Cambria Math" pitchFamily="36"/>
                <a:ea typeface="Cambria Math" pitchFamily="36"/>
              </a:rPr>
              <a:t>△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CA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中</a:t>
            </a:r>
            <a:r>
              <a:rPr lang="zh-CN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</a:p>
          <a:p>
            <a:pPr lvl="0" hangingPunct="0"/>
            <a:r>
              <a:rPr lang="en-US" altLang="zh-CN" sz="30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∵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zh-CN" altLang="zh-CN" sz="30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30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BA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0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CA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</a:p>
          <a:p>
            <a:pPr lvl="0" hangingPunct="0"/>
            <a:r>
              <a:rPr lang="en-US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000" b="1" spc="375">
                <a:solidFill>
                  <a:srgbClr val="FF0000"/>
                </a:solidFill>
                <a:latin typeface="Cambria Math" pitchFamily="36"/>
                <a:ea typeface="Cambria Math" pitchFamily="36"/>
              </a:rPr>
              <a:t>△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BA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≌</a:t>
            </a:r>
            <a:r>
              <a:rPr lang="zh-CN" altLang="zh-CN" sz="30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△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CA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（</a:t>
            </a:r>
            <a:r>
              <a:rPr lang="en-US" altLang="zh-CN" sz="30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S</a:t>
            </a:r>
            <a:r>
              <a:rPr lang="en-US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0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A</a:t>
            </a:r>
            <a:r>
              <a:rPr lang="en-US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0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S</a:t>
            </a:r>
            <a:r>
              <a:rPr lang="en-US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0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</a:t>
            </a:r>
            <a:r>
              <a:rPr lang="zh-CN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）</a:t>
            </a:r>
            <a:r>
              <a:rPr lang="en-US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endParaRPr lang="zh-CN" altLang="en-US" sz="3000">
              <a:solidFill>
                <a:srgbClr val="FF0000"/>
              </a:solidFill>
            </a:endParaRPr>
          </a:p>
          <a:p>
            <a:pPr algn="l" eaLnBrk="1" latinLnBrk="0" hangingPunct="0">
              <a:lnSpc>
                <a:spcPct val="100000"/>
              </a:lnSpc>
            </a:pPr>
            <a:endParaRPr lang="en-US" altLang="zh-CN" sz="3000" b="1" i="0" u="none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</p:txBody>
      </p:sp>
      <p:grpSp>
        <p:nvGrpSpPr>
          <p:cNvPr id="10362" name="yt_shape_10362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821658" y="1517540"/>
            <a:ext cx="3222397" cy="2449381"/>
            <a:chOff x="0" y="0"/>
            <a:chExt cx="2929452" cy="2226710"/>
          </a:xfrm>
        </p:grpSpPr>
        <p:pic>
          <p:nvPicPr>
            <p:cNvPr id="3" name="yt_image_10362" descr="{&quot;rangeId&quot;:0,&quot;⚘_3&quot;:1}">
              <a:extLst>
                <a:ext uri="">
                  <a16:creationId xmlns:a14="http://schemas.microsoft.com/office/drawing/2010/main" xmlns:a16="http://schemas.microsoft.com/office/drawing/2014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929452" cy="1636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64" name="yt_shape_10364" descr="{&quot;rangeId&quot;:0,&quot;IgnoreLineSpacing&quot;:1}"/>
            <p:cNvSpPr txBox="1"/>
            <p:nvPr/>
          </p:nvSpPr>
          <p:spPr>
            <a:xfrm>
              <a:off x="321979" y="1672712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13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6" name="yt_shape_10366"/>
          <p:cNvSpPr txBox="1"/>
          <p:nvPr/>
        </p:nvSpPr>
        <p:spPr>
          <a:xfrm>
            <a:off x="540000" y="836820"/>
            <a:ext cx="885659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的度数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sp>
        <p:nvSpPr>
          <p:cNvPr id="4" name="yt_shape_10367"/>
          <p:cNvSpPr txBox="1"/>
          <p:nvPr/>
        </p:nvSpPr>
        <p:spPr>
          <a:xfrm>
            <a:off x="540119" y="1593971"/>
            <a:ext cx="9948186" cy="39951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1f5e2"/>
              </a:rPr>
              <a:t>＝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  <a:sym typeface="_⨹_1_84a09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3a9a5"/>
              </a:rPr>
              <a:t>＝</a:t>
            </a: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180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180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120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</p:txBody>
      </p:sp>
      <p:grpSp>
        <p:nvGrpSpPr>
          <p:cNvPr id="10368" name="yt_shape_10368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722547" y="1593970"/>
            <a:ext cx="2929452" cy="2226710"/>
            <a:chOff x="0" y="0"/>
            <a:chExt cx="2929452" cy="2226710"/>
          </a:xfrm>
        </p:grpSpPr>
        <p:pic>
          <p:nvPicPr>
            <p:cNvPr id="5" name="yt_image_10368" descr="{&quot;rangeId&quot;:0,&quot;⚘_3&quot;:1}">
              <a:extLst>
                <a:ext uri="">
                  <a16:creationId xmlns:a14="http://schemas.microsoft.com/office/drawing/2010/main" xmlns:a16="http://schemas.microsoft.com/office/drawing/2014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929452" cy="1636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70" name="yt_shape_10370" descr="{&quot;rangeId&quot;:0,&quot;IgnoreLineSpacing&quot;:1}"/>
            <p:cNvSpPr txBox="1"/>
            <p:nvPr/>
          </p:nvSpPr>
          <p:spPr>
            <a:xfrm>
              <a:off x="321979" y="1672712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13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2" name="yt_shape_10372"/>
          <p:cNvSpPr txBox="1"/>
          <p:nvPr/>
        </p:nvSpPr>
        <p:spPr>
          <a:xfrm>
            <a:off x="540000" y="764815"/>
            <a:ext cx="840454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MBD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是平行四边形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6" name="yt_shape_10373"/>
          <p:cNvSpPr txBox="1"/>
          <p:nvPr/>
        </p:nvSpPr>
        <p:spPr>
          <a:xfrm>
            <a:off x="540119" y="1521965"/>
            <a:ext cx="10596231" cy="47152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572b2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114ab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MBD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3_adc9b"/>
              </a:rPr>
              <a:t>是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3_adc9b"/>
              </a:rPr>
              <a:t>平行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10374" name="yt_shape_1037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472165" y="1988900"/>
            <a:ext cx="2929452" cy="2226710"/>
            <a:chOff x="0" y="0"/>
            <a:chExt cx="2929452" cy="2226710"/>
          </a:xfrm>
        </p:grpSpPr>
        <p:pic>
          <p:nvPicPr>
            <p:cNvPr id="7" name="yt_image_10374" descr="{&quot;rangeId&quot;:0,&quot;⚘_3&quot;:1}">
              <a:extLst>
                <a:ext uri="">
                  <a16:creationId xmlns:a14="http://schemas.microsoft.com/office/drawing/2010/main" xmlns:a16="http://schemas.microsoft.com/office/drawing/2014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929452" cy="1636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76" name="yt_shape_10376" descr="{&quot;rangeId&quot;:0,&quot;IgnoreLineSpacing&quot;:1}"/>
            <p:cNvSpPr txBox="1"/>
            <p:nvPr/>
          </p:nvSpPr>
          <p:spPr>
            <a:xfrm>
              <a:off x="321979" y="1672712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13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1" name="yt_shape_10251"/>
          <p:cNvSpPr txBox="1"/>
          <p:nvPr/>
        </p:nvSpPr>
        <p:spPr>
          <a:xfrm>
            <a:off x="540119" y="700031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重庆育才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003c3"/>
              </a:rPr>
              <a:t>已知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添加下列一个条件后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仍不能判定四边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2af22"/>
              </a:rPr>
              <a:t>形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为平行四边形的是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0255" name="yt_table_10255_skip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3982949"/>
              </p:ext>
            </p:extLst>
          </p:nvPr>
        </p:nvGraphicFramePr>
        <p:xfrm>
          <a:off x="540085" y="4700930"/>
          <a:ext cx="8822055" cy="1097280"/>
        </p:xfrm>
        <a:graphic>
          <a:graphicData uri="http://schemas.openxmlformats.org/drawingml/2006/table">
            <a:tbl>
              <a:tblPr/>
              <a:tblGrid>
                <a:gridCol w="5697855">
                  <a:extLst>
                    <a:ext uri="{9D8B030D-6E8A-4147-A177-3AD203B41FA5}">
                      <a16:colId xmlns:a16="http://schemas.microsoft.com/office/drawing/2014/main" val="10034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val="100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∠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∠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∠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∠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AC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grpSp>
        <p:nvGrpSpPr>
          <p:cNvPr id="10252" name="yt_shape_10252_skip" title="H_180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669458" y="2412812"/>
            <a:ext cx="2851262" cy="2288623"/>
            <a:chOff x="0" y="0"/>
            <a:chExt cx="2851262" cy="2288623"/>
          </a:xfrm>
        </p:grpSpPr>
        <p:pic>
          <p:nvPicPr>
            <p:cNvPr id="2" name="yt_image_10252">
              <a:extLst>
                <a:ext uri="">
                  <a16:creationId xmlns:mc="http://schemas.openxmlformats.org/markup-compatibility/2006" xmlns:a14="http://schemas.microsoft.com/office/drawing/2010/main" xmlns:p14="http://schemas.microsoft.com/office/powerpoint/2010/main" xmlns:a16="http://schemas.microsoft.com/office/drawing/2014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1262" cy="1698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54" name="yt_shape_10254" descr="{&quot;rangeId&quot;:0,&quot;IgnoreLineSpacing&quot;:1}"/>
            <p:cNvSpPr txBox="1"/>
            <p:nvPr/>
          </p:nvSpPr>
          <p:spPr>
            <a:xfrm>
              <a:off x="397158" y="17346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08C5478B-B29D-2CD4-9AB9-8AB9E095973F}"/>
              </a:ext>
            </a:extLst>
          </p:cNvPr>
          <p:cNvSpPr txBox="1"/>
          <p:nvPr/>
        </p:nvSpPr>
        <p:spPr>
          <a:xfrm>
            <a:off x="6330208" y="1750505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D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7" name="yt_shape_10257"/>
          <p:cNvSpPr txBox="1"/>
          <p:nvPr/>
        </p:nvSpPr>
        <p:spPr>
          <a:xfrm>
            <a:off x="540119" y="1001272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1fc8a"/>
              </a:rPr>
              <a:t>的中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则图中平行四边形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f8c98"/>
              </a:rPr>
              <a:t>平行四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除外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的个数共有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0261" name="yt_table_10261_skip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231945"/>
              </p:ext>
            </p:extLst>
          </p:nvPr>
        </p:nvGraphicFramePr>
        <p:xfrm>
          <a:off x="540085" y="4948208"/>
          <a:ext cx="10708640" cy="548640"/>
        </p:xfrm>
        <a:graphic>
          <a:graphicData uri="http://schemas.openxmlformats.org/drawingml/2006/table">
            <a:tbl>
              <a:tblPr/>
              <a:tblGrid>
                <a:gridCol w="2916555">
                  <a:extLst>
                    <a:ext uri="{9D8B030D-6E8A-4147-A177-3AD203B41FA5}">
                      <a16:colId xmlns:a16="http://schemas.microsoft.com/office/drawing/2014/main" val="10036"/>
                    </a:ext>
                  </a:extLst>
                </a:gridCol>
                <a:gridCol w="2891155">
                  <a:extLst>
                    <a:ext uri="{9D8B030D-6E8A-4147-A177-3AD203B41FA5}">
                      <a16:colId xmlns:a16="http://schemas.microsoft.com/office/drawing/2014/main" val="10037"/>
                    </a:ext>
                  </a:extLst>
                </a:gridCol>
                <a:gridCol w="2916555">
                  <a:extLst>
                    <a:ext uri="{9D8B030D-6E8A-4147-A177-3AD203B41FA5}">
                      <a16:colId xmlns:a16="http://schemas.microsoft.com/office/drawing/2014/main" val="10038"/>
                    </a:ext>
                  </a:extLst>
                </a:gridCol>
                <a:gridCol w="1984375">
                  <a:extLst>
                    <a:ext uri="{9D8B030D-6E8A-4147-A177-3AD203B41FA5}">
                      <a16:colId xmlns:a16="http://schemas.microsoft.com/office/drawing/2014/main" val="1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个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2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个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3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个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4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个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grpSp>
        <p:nvGrpSpPr>
          <p:cNvPr id="10258" name="yt_shape_10258_skip" title="H_175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639486" y="2714053"/>
            <a:ext cx="2911220" cy="2234648"/>
            <a:chOff x="0" y="0"/>
            <a:chExt cx="2911220" cy="2234648"/>
          </a:xfrm>
        </p:grpSpPr>
        <p:pic>
          <p:nvPicPr>
            <p:cNvPr id="2" name="yt_image_10258">
              <a:extLst>
                <a:ext uri="">
                  <a16:creationId xmlns:mc="http://schemas.openxmlformats.org/markup-compatibility/2006" xmlns:a14="http://schemas.microsoft.com/office/drawing/2010/main" xmlns:p14="http://schemas.microsoft.com/office/powerpoint/2010/main" xmlns:a16="http://schemas.microsoft.com/office/drawing/2014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911220" cy="1644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60" name="yt_shape_10260" descr="{&quot;rangeId&quot;:0,&quot;IgnoreLineSpacing&quot;:1}"/>
            <p:cNvSpPr txBox="1"/>
            <p:nvPr/>
          </p:nvSpPr>
          <p:spPr>
            <a:xfrm>
              <a:off x="427137" y="16806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091E50A3-75DA-F1D2-AACD-673B53B1D447}"/>
              </a:ext>
            </a:extLst>
          </p:cNvPr>
          <p:cNvSpPr txBox="1"/>
          <p:nvPr/>
        </p:nvSpPr>
        <p:spPr>
          <a:xfrm>
            <a:off x="7295407" y="2051746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3" name="yt_shape_10263"/>
          <p:cNvSpPr txBox="1"/>
          <p:nvPr/>
        </p:nvSpPr>
        <p:spPr>
          <a:xfrm>
            <a:off x="540119" y="1055671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要使四边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db46a,isEnd"/>
              </a:rPr>
              <a:t>是平行四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还需增加条件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                                             </a:t>
            </a:r>
            <a:r>
              <a:rPr sz="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sng" spc="375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sym typeface="W:12.75504,H:43.2"/>
              </a:rPr>
              <a:t/>
            </a:r>
            <a:br>
              <a:rPr lang="zh-CN" altLang="zh-CN" sz="3600" b="1" i="0" u="sng" spc="375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sym typeface="W:12.75504,H:43.2"/>
              </a:rPr>
            </a:b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</a:t>
            </a:r>
            <a:r>
              <a:rPr sz="1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只填写一个条件即可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3c0a4,isEnd"/>
              </a:rPr>
              <a:t>不要在图形中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添加其他线段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）</a:t>
            </a:r>
          </a:p>
        </p:txBody>
      </p:sp>
      <p:grpSp>
        <p:nvGrpSpPr>
          <p:cNvPr id="10264" name="yt_shape_10264" title="H_154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791423" y="3271662"/>
            <a:ext cx="3464361" cy="1967948"/>
            <a:chOff x="0" y="0"/>
            <a:chExt cx="3464361" cy="1967948"/>
          </a:xfrm>
        </p:grpSpPr>
        <p:pic>
          <p:nvPicPr>
            <p:cNvPr id="2" name="yt_image_10264">
              <a:extLst>
                <a:ext uri="">
                  <a16:creationId xmlns:a14="http://schemas.microsoft.com/office/drawing/2010/main" xmlns:a16="http://schemas.microsoft.com/office/drawing/2014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297845" cy="1377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66" name="yt_shape_10266" descr="{&quot;rangeId&quot;:0,&quot;IgnoreLineSpacing&quot;:1}"/>
            <p:cNvSpPr txBox="1"/>
            <p:nvPr/>
          </p:nvSpPr>
          <p:spPr>
            <a:xfrm>
              <a:off x="119" y="1413950"/>
              <a:ext cx="3464242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　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7D5D7E36-FBF5-0AEE-8B67-121AD6778E53}"/>
              </a:ext>
            </a:extLst>
          </p:cNvPr>
          <p:cNvSpPr txBox="1"/>
          <p:nvPr/>
        </p:nvSpPr>
        <p:spPr>
          <a:xfrm>
            <a:off x="5037983" y="1557505"/>
            <a:ext cx="641261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答案不唯一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，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例</a:t>
            </a:r>
            <a:r>
              <a:rPr kumimoji="0" lang="zh-CN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如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D</a:t>
            </a:r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∥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B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C</a:t>
            </a:r>
            <a:r>
              <a:rPr kumimoji="0" lang="zh-CN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  <a:sym typeface="_⨹_1_b95b4"/>
              </a:rPr>
              <a:t>或</a:t>
            </a:r>
            <a:r>
              <a:rPr kumimoji="0" lang="zh-CN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/>
            </a:r>
            <a:br>
              <a:rPr kumimoji="0" lang="zh-CN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</a:b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6C30757-0FA7-4D61-A8BC-5BD9279C4219}"/>
              </a:ext>
            </a:extLst>
          </p:cNvPr>
          <p:cNvSpPr txBox="1"/>
          <p:nvPr/>
        </p:nvSpPr>
        <p:spPr>
          <a:xfrm>
            <a:off x="450108" y="2106145"/>
            <a:ext cx="294392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B</a:t>
            </a:r>
            <a:r>
              <a:rPr kumimoji="0" lang="zh-CN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＝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D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C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等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8" name="yt_shape_10268"/>
          <p:cNvSpPr txBox="1"/>
          <p:nvPr/>
        </p:nvSpPr>
        <p:spPr>
          <a:xfrm>
            <a:off x="540119" y="1161258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分别在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adc77,isEnd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ae499,isEnd"/>
              </a:rPr>
              <a:t>的度数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0269" name="yt_shape_10269" title="H_181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938027" y="2871434"/>
            <a:ext cx="2315945" cy="2310848"/>
            <a:chOff x="0" y="0"/>
            <a:chExt cx="2315945" cy="2310848"/>
          </a:xfrm>
        </p:grpSpPr>
        <p:pic>
          <p:nvPicPr>
            <p:cNvPr id="2" name="yt_image_10269">
              <a:extLst>
                <a:ext uri="">
                  <a16:creationId xmlns:a14="http://schemas.microsoft.com/office/drawing/2010/main" xmlns:a16="http://schemas.microsoft.com/office/drawing/2014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315945" cy="17208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71" name="yt_shape_10271" descr="{&quot;rangeId&quot;:0,&quot;IgnoreLineSpacing&quot;:1}"/>
            <p:cNvSpPr txBox="1"/>
            <p:nvPr/>
          </p:nvSpPr>
          <p:spPr>
            <a:xfrm>
              <a:off x="129500" y="17568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5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64AB8CCA-6091-197E-ACB5-7784B3274599}"/>
              </a:ext>
            </a:extLst>
          </p:cNvPr>
          <p:cNvSpPr txBox="1"/>
          <p:nvPr/>
        </p:nvSpPr>
        <p:spPr>
          <a:xfrm>
            <a:off x="1367683" y="2211732"/>
            <a:ext cx="1554862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45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°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3" name="yt_shape_10273"/>
          <p:cNvSpPr txBox="1"/>
          <p:nvPr/>
        </p:nvSpPr>
        <p:spPr>
          <a:xfrm>
            <a:off x="540119" y="702530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是平行四边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的对角线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34394"/>
              </a:rPr>
              <a:t>平分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274" name="yt_shape_10274"/>
          <p:cNvSpPr txBox="1"/>
          <p:nvPr/>
        </p:nvSpPr>
        <p:spPr>
          <a:xfrm>
            <a:off x="540119" y="1861314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请用尺规作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的平分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556ec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要求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保留作图痕迹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不写作法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）；</a:t>
            </a:r>
          </a:p>
        </p:txBody>
      </p:sp>
      <p:grpSp>
        <p:nvGrpSpPr>
          <p:cNvPr id="10275" name="yt_shape_10275" title="H_206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2711765" y="3532942"/>
            <a:ext cx="3680187" cy="2623585"/>
            <a:chOff x="0" y="0"/>
            <a:chExt cx="3680187" cy="2623585"/>
          </a:xfrm>
        </p:grpSpPr>
        <p:pic>
          <p:nvPicPr>
            <p:cNvPr id="2" name="yt_image_10275">
              <a:extLst>
                <a:ext uri="">
                  <a16:creationId xmlns:a14="http://schemas.microsoft.com/office/drawing/2010/main" xmlns:mc="http://schemas.openxmlformats.org/markup-compatibility/2006" xmlns:a16="http://schemas.microsoft.com/office/drawing/2014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680187" cy="20335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77" name="yt_shape_10277" descr="{&quot;rangeId&quot;:0,&quot;IgnoreLineSpacing&quot;:1}"/>
            <p:cNvSpPr txBox="1"/>
            <p:nvPr/>
          </p:nvSpPr>
          <p:spPr>
            <a:xfrm>
              <a:off x="811621" y="2069587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6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7" name="yt_shape_10279"/>
          <p:cNvSpPr txBox="1"/>
          <p:nvPr/>
        </p:nvSpPr>
        <p:spPr>
          <a:xfrm>
            <a:off x="540000" y="2989888"/>
            <a:ext cx="509594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作图如答案图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8" name="yt_image_10280" title="H_165.5">
            <a:extLst>
              <a:ext uri="">
                <a16:creationId xmlns:a14="http://schemas.microsoft.com/office/drawing/2010/main" xmlns:mc="http://schemas.openxmlformats.org/markup-compatibility/2006" xmlns:a16="http://schemas.microsoft.com/office/drawing/2014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32065" y="3266887"/>
            <a:ext cx="3900730" cy="210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yt_shape_10282"/>
          <p:cNvSpPr txBox="1"/>
          <p:nvPr/>
        </p:nvSpPr>
        <p:spPr>
          <a:xfrm>
            <a:off x="7477412" y="5437164"/>
            <a:ext cx="231634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9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3" name="yt_shape_10283"/>
          <p:cNvSpPr txBox="1"/>
          <p:nvPr/>
        </p:nvSpPr>
        <p:spPr>
          <a:xfrm>
            <a:off x="540000" y="548800"/>
            <a:ext cx="9691756" cy="1107996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根据图形猜想四边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DEB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为平行四边形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请将下面的证明过程补充完整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yt_shape_10288"/>
              <p:cNvSpPr txBox="1"/>
              <p:nvPr/>
            </p:nvSpPr>
            <p:spPr>
              <a:xfrm>
                <a:off x="540119" y="1799677"/>
                <a:ext cx="11492915" cy="4128523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eaLnBrk="1" latinLnBrk="0" hangingPunct="0"/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证明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四边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是平行四边形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,isEnd"/>
                  </a:rPr>
                  <a:t> </a:t>
                </a:r>
              </a:p>
              <a:p>
                <a:pPr eaLnBrk="1" latinLnBrk="0" hangingPunct="0"/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sz="24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          </a:t>
                </a:r>
                <a:r>
                  <a:rPr sz="11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两直线平行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内错角相等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）</a:t>
                </a:r>
              </a:p>
              <a:p>
                <a:pPr eaLnBrk="1" latinLnBrk="0" hangingPunct="0"/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又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平分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平分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，</a:t>
                </a:r>
              </a:p>
              <a:p>
                <a:pPr eaLnBrk="1" latinLnBrk="0" hangingPunct="0"/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，</a:t>
                </a:r>
              </a:p>
              <a:p>
                <a:pPr eaLnBrk="1" latinLnBrk="0" hangingPunct="0"/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,isEnd"/>
                  </a:rPr>
                  <a:t> </a:t>
                </a:r>
              </a:p>
            </p:txBody>
          </p:sp>
        </mc:Choice>
        <mc:Fallback xmlns="">
          <p:sp>
            <p:nvSpPr>
              <p:cNvPr id="6" name="yt_shape_102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799677"/>
                <a:ext cx="11492915" cy="4128523"/>
              </a:xfrm>
              <a:prstGeom prst="rect">
                <a:avLst/>
              </a:prstGeom>
              <a:blipFill>
                <a:blip r:embed="rId2"/>
                <a:stretch>
                  <a:fillRect l="-2440" t="-39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4E2B98BD-4A6B-0589-E57E-039D8BC498F1}"/>
              </a:ext>
            </a:extLst>
          </p:cNvPr>
          <p:cNvSpPr txBox="1"/>
          <p:nvPr/>
        </p:nvSpPr>
        <p:spPr>
          <a:xfrm>
            <a:off x="3826721" y="2301511"/>
            <a:ext cx="1626298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DB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C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10" name="yt_image_10280" title="H_165.5">
            <a:extLst>
              <a:ext uri="">
                <a16:creationId xmlns:a14="http://schemas.microsoft.com/office/drawing/2010/main" xmlns:mc="http://schemas.openxmlformats.org/markup-compatibility/2006" xmlns:a16="http://schemas.microsoft.com/office/drawing/2014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8578" y="4148762"/>
            <a:ext cx="3223744" cy="1737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8" name="yt_shape_10288"/>
          <p:cNvSpPr txBox="1"/>
          <p:nvPr/>
        </p:nvSpPr>
        <p:spPr>
          <a:xfrm>
            <a:off x="540119" y="2115867"/>
            <a:ext cx="11492915" cy="85065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/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是平行四边形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 </a:t>
            </a:r>
          </a:p>
        </p:txBody>
      </p:sp>
      <p:sp>
        <p:nvSpPr>
          <p:cNvPr id="7" name="yt_shape_10294"/>
          <p:cNvSpPr txBox="1"/>
          <p:nvPr/>
        </p:nvSpPr>
        <p:spPr>
          <a:xfrm>
            <a:off x="540119" y="2750503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/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DEB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为平行四边形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3D4263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sym typeface="W:9.004961,H:43.2"/>
              </a:rPr>
              <a:t/>
            </a:r>
            <a:br>
              <a:rPr lang="zh-CN" altLang="zh-CN" sz="36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sym typeface="W:9.004961,H:43.2"/>
              </a:rPr>
            </a:br>
            <a:r>
              <a:rPr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                      </a:t>
            </a:r>
            <a:r>
              <a:rPr sz="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3D4263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填推理的依据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）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176D42A0-5344-7C37-3A0F-48B07A804B46}"/>
              </a:ext>
            </a:extLst>
          </p:cNvPr>
          <p:cNvSpPr txBox="1"/>
          <p:nvPr/>
        </p:nvSpPr>
        <p:spPr>
          <a:xfrm>
            <a:off x="7754196" y="2703697"/>
            <a:ext cx="39646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  <a:sym typeface="_⨹_8_019ef"/>
              </a:rPr>
              <a:t>两组对边分别平行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/>
            </a:r>
            <a:b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</a:b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94FCCAF-7612-D9BE-3FA8-E50AA3F25CD0}"/>
              </a:ext>
            </a:extLst>
          </p:cNvPr>
          <p:cNvSpPr txBox="1"/>
          <p:nvPr/>
        </p:nvSpPr>
        <p:spPr>
          <a:xfrm>
            <a:off x="450108" y="3252337"/>
            <a:ext cx="5226748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的四边形是平行四边形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6" name="yt_shape_10288"/>
          <p:cNvSpPr txBox="1"/>
          <p:nvPr/>
        </p:nvSpPr>
        <p:spPr>
          <a:xfrm>
            <a:off x="540119" y="963743"/>
            <a:ext cx="11492915" cy="12960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/>
            <a:r>
              <a:rPr lang="en-US" altLang="zh-CN" sz="3600" b="1" i="0" u="none" spc="375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</a:t>
            </a:r>
            <a:r>
              <a:rPr sz="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3D4263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                    </a:t>
            </a:r>
            <a:r>
              <a:rPr lang="en-US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</a:t>
            </a:r>
            <a:r>
              <a:rPr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</a:t>
            </a:r>
            <a:r>
              <a:rPr sz="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 smtClean="0">
                <a:latin typeface="Times New Roman"/>
              </a:rPr>
              <a:t>⁠</a:t>
            </a:r>
            <a:r>
              <a:rPr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</a:t>
            </a:r>
            <a:r>
              <a:rPr sz="5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3D4263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填推理的依据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）</a:t>
            </a:r>
            <a:endParaRPr lang="zh-CN" altLang="zh-CN" sz="3600" b="1" i="0" u="none">
              <a:solidFill>
                <a:srgbClr val="000000"/>
              </a:solidFill>
              <a:effectLst/>
              <a:latin typeface="宋体" pitchFamily="36"/>
              <a:ea typeface="宋体" pitchFamily="36"/>
              <a:sym typeface=",isEnd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859470E4-D164-EE2A-4B76-A65DF3288083}"/>
              </a:ext>
            </a:extLst>
          </p:cNvPr>
          <p:cNvSpPr txBox="1"/>
          <p:nvPr/>
        </p:nvSpPr>
        <p:spPr>
          <a:xfrm>
            <a:off x="2604346" y="908825"/>
            <a:ext cx="129609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B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F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702DFBA6-A40F-3B21-440D-732990A54477}"/>
              </a:ext>
            </a:extLst>
          </p:cNvPr>
          <p:cNvSpPr txBox="1"/>
          <p:nvPr/>
        </p:nvSpPr>
        <p:spPr>
          <a:xfrm>
            <a:off x="5096721" y="908825"/>
            <a:ext cx="488226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内错角相等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，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  <a:sym typeface="_⨹_4_d11ec"/>
              </a:rPr>
              <a:t>两直线</a:t>
            </a:r>
            <a:r>
              <a:rPr kumimoji="0" lang="zh-CN" altLang="zh-CN" sz="3600" b="1" i="0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  <a:sym typeface="_⨹_4_d11ec"/>
              </a:rPr>
              <a:t>平</a:t>
            </a:r>
            <a:r>
              <a:rPr lang="zh-CN" altLang="zh-CN" sz="3600" b="1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</a:rPr>
              <a:t>行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/>
            </a:r>
            <a:b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</a:b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12" name="yt_image_10280" title="H_165.5">
            <a:extLst>
              <a:ext uri="">
                <a16:creationId xmlns:a14="http://schemas.microsoft.com/office/drawing/2010/main" xmlns:mc="http://schemas.openxmlformats.org/markup-compatibility/2006" xmlns:a16="http://schemas.microsoft.com/office/drawing/2014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1890" y="3905305"/>
            <a:ext cx="3900730" cy="210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9" grpId="0" build="allAtOnce"/>
      <p:bldP spid="10" grpId="0" build="allAtOnce"/>
      <p:bldP spid="11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29</TotalTime>
  <Words>1109</Words>
  <Application>Microsoft Office PowerPoint</Application>
  <PresentationFormat>宽屏</PresentationFormat>
  <Paragraphs>139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85" baseType="lpstr">
      <vt:lpstr>,isEnd</vt:lpstr>
      <vt:lpstr>_⨹_1_05bd5,isEnd</vt:lpstr>
      <vt:lpstr>_⨹_1_0f13c</vt:lpstr>
      <vt:lpstr>_⨹_1_114ab</vt:lpstr>
      <vt:lpstr>_⨹_1_12688,isEnd</vt:lpstr>
      <vt:lpstr>_⨹_1_13f0f</vt:lpstr>
      <vt:lpstr>_⨹_1_1d36a</vt:lpstr>
      <vt:lpstr>_⨹_1_1f5e2</vt:lpstr>
      <vt:lpstr>_⨹_1_2af22</vt:lpstr>
      <vt:lpstr>_⨹_1_3a9a5</vt:lpstr>
      <vt:lpstr>_⨹_1_3f061</vt:lpstr>
      <vt:lpstr>_⨹_1_42f36,isEnd</vt:lpstr>
      <vt:lpstr>_⨹_1_4bf19</vt:lpstr>
      <vt:lpstr>_⨹_1_556ec</vt:lpstr>
      <vt:lpstr>_⨹_1_572b2</vt:lpstr>
      <vt:lpstr>_⨹_1_610e2,isEnd</vt:lpstr>
      <vt:lpstr>_⨹_1_61303</vt:lpstr>
      <vt:lpstr>_⨹_1_69c80,isEnd</vt:lpstr>
      <vt:lpstr>_⨹_1_6db4b,isEnd</vt:lpstr>
      <vt:lpstr>_⨹_1_74d9b,isEnd</vt:lpstr>
      <vt:lpstr>_⨹_1_8369c</vt:lpstr>
      <vt:lpstr>_⨹_1_84a09</vt:lpstr>
      <vt:lpstr>_⨹_1_8fe01</vt:lpstr>
      <vt:lpstr>_⨹_1_a3048</vt:lpstr>
      <vt:lpstr>_⨹_1_a781b</vt:lpstr>
      <vt:lpstr>_⨹_1_adc77,isEnd</vt:lpstr>
      <vt:lpstr>_⨹_1_b95b4</vt:lpstr>
      <vt:lpstr>_⨹_1_bde8b</vt:lpstr>
      <vt:lpstr>_⨹_1_cccf3,isEnd</vt:lpstr>
      <vt:lpstr>_⨹_1_d57fe,isEnd</vt:lpstr>
      <vt:lpstr>_⨹_1_e1bcc</vt:lpstr>
      <vt:lpstr>_⨹_1_e76fe,isEnd</vt:lpstr>
      <vt:lpstr>_⨹_1_f92f3</vt:lpstr>
      <vt:lpstr>_⨹_11_82f90</vt:lpstr>
      <vt:lpstr>_⨹_2_003c3</vt:lpstr>
      <vt:lpstr>_⨹_2_1fc8a</vt:lpstr>
      <vt:lpstr>_⨹_2_34394</vt:lpstr>
      <vt:lpstr>_⨹_3_adc9b</vt:lpstr>
      <vt:lpstr>_⨹_3_ae499,isEnd</vt:lpstr>
      <vt:lpstr>_⨹_3_d9184,isEnd</vt:lpstr>
      <vt:lpstr>_⨹_3_f8c98</vt:lpstr>
      <vt:lpstr>_⨹_4_5fa1f</vt:lpstr>
      <vt:lpstr>_⨹_4_d11ec</vt:lpstr>
      <vt:lpstr>_⨹_4_db46a,isEnd</vt:lpstr>
      <vt:lpstr>_⨹_4_e1c90</vt:lpstr>
      <vt:lpstr>_⨹_6_1bcb0</vt:lpstr>
      <vt:lpstr>_⨹_6_3c0a4,isEnd</vt:lpstr>
      <vt:lpstr>_⨹_8_019ef</vt:lpstr>
      <vt:lpstr>_⨹_9_9acac</vt:lpstr>
      <vt:lpstr>Finished</vt:lpstr>
      <vt:lpstr>W:12.75504,H:43.2</vt:lpstr>
      <vt:lpstr>W:9.004961,H:43.2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16</cp:revision>
  <dcterms:created xsi:type="dcterms:W3CDTF">2024-11-12T00:51:32Z</dcterms:created>
  <dcterms:modified xsi:type="dcterms:W3CDTF">2024-11-24T02:45:30Z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